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0"/>
  </p:notesMasterIdLst>
  <p:sldIdLst>
    <p:sldId id="523" r:id="rId2"/>
    <p:sldId id="524" r:id="rId3"/>
    <p:sldId id="584" r:id="rId4"/>
    <p:sldId id="585" r:id="rId5"/>
    <p:sldId id="525" r:id="rId6"/>
    <p:sldId id="526" r:id="rId7"/>
    <p:sldId id="527" r:id="rId8"/>
    <p:sldId id="528" r:id="rId9"/>
    <p:sldId id="529" r:id="rId10"/>
    <p:sldId id="530" r:id="rId11"/>
    <p:sldId id="536" r:id="rId12"/>
    <p:sldId id="537" r:id="rId13"/>
    <p:sldId id="550" r:id="rId14"/>
    <p:sldId id="551" r:id="rId15"/>
    <p:sldId id="552" r:id="rId16"/>
    <p:sldId id="538" r:id="rId17"/>
    <p:sldId id="548" r:id="rId18"/>
    <p:sldId id="549" r:id="rId19"/>
    <p:sldId id="553" r:id="rId20"/>
    <p:sldId id="539" r:id="rId21"/>
    <p:sldId id="556" r:id="rId22"/>
    <p:sldId id="555" r:id="rId23"/>
    <p:sldId id="554" r:id="rId24"/>
    <p:sldId id="540" r:id="rId25"/>
    <p:sldId id="557" r:id="rId26"/>
    <p:sldId id="558" r:id="rId27"/>
    <p:sldId id="561" r:id="rId28"/>
    <p:sldId id="562" r:id="rId29"/>
    <p:sldId id="563" r:id="rId30"/>
    <p:sldId id="564" r:id="rId31"/>
    <p:sldId id="565" r:id="rId32"/>
    <p:sldId id="566" r:id="rId33"/>
    <p:sldId id="567" r:id="rId34"/>
    <p:sldId id="568" r:id="rId35"/>
    <p:sldId id="569" r:id="rId36"/>
    <p:sldId id="575" r:id="rId37"/>
    <p:sldId id="570" r:id="rId38"/>
    <p:sldId id="572" r:id="rId39"/>
    <p:sldId id="573" r:id="rId40"/>
    <p:sldId id="574" r:id="rId41"/>
    <p:sldId id="571" r:id="rId42"/>
    <p:sldId id="576" r:id="rId43"/>
    <p:sldId id="579" r:id="rId44"/>
    <p:sldId id="577" r:id="rId45"/>
    <p:sldId id="578" r:id="rId46"/>
    <p:sldId id="559" r:id="rId47"/>
    <p:sldId id="580" r:id="rId48"/>
    <p:sldId id="541" r:id="rId49"/>
    <p:sldId id="542" r:id="rId50"/>
    <p:sldId id="543" r:id="rId51"/>
    <p:sldId id="544" r:id="rId52"/>
    <p:sldId id="545" r:id="rId53"/>
    <p:sldId id="546" r:id="rId54"/>
    <p:sldId id="547" r:id="rId55"/>
    <p:sldId id="581" r:id="rId56"/>
    <p:sldId id="582" r:id="rId57"/>
    <p:sldId id="583" r:id="rId58"/>
    <p:sldId id="448" r:id="rId59"/>
    <p:sldId id="451" r:id="rId60"/>
    <p:sldId id="470" r:id="rId61"/>
    <p:sldId id="452" r:id="rId62"/>
    <p:sldId id="454" r:id="rId63"/>
    <p:sldId id="467" r:id="rId64"/>
    <p:sldId id="469" r:id="rId65"/>
    <p:sldId id="318" r:id="rId66"/>
    <p:sldId id="459" r:id="rId67"/>
    <p:sldId id="471" r:id="rId68"/>
    <p:sldId id="461" r:id="rId69"/>
    <p:sldId id="486" r:id="rId70"/>
    <p:sldId id="487" r:id="rId71"/>
    <p:sldId id="488" r:id="rId72"/>
    <p:sldId id="489" r:id="rId73"/>
    <p:sldId id="490" r:id="rId74"/>
    <p:sldId id="491" r:id="rId75"/>
    <p:sldId id="492" r:id="rId76"/>
    <p:sldId id="493" r:id="rId77"/>
    <p:sldId id="494" r:id="rId78"/>
    <p:sldId id="495" r:id="rId79"/>
    <p:sldId id="497" r:id="rId80"/>
    <p:sldId id="521" r:id="rId81"/>
    <p:sldId id="522" r:id="rId82"/>
    <p:sldId id="473" r:id="rId83"/>
    <p:sldId id="498" r:id="rId84"/>
    <p:sldId id="508" r:id="rId85"/>
    <p:sldId id="505" r:id="rId86"/>
    <p:sldId id="510" r:id="rId87"/>
    <p:sldId id="511" r:id="rId88"/>
    <p:sldId id="512" r:id="rId89"/>
    <p:sldId id="513" r:id="rId90"/>
    <p:sldId id="507" r:id="rId91"/>
    <p:sldId id="500" r:id="rId92"/>
    <p:sldId id="501" r:id="rId93"/>
    <p:sldId id="515" r:id="rId94"/>
    <p:sldId id="516" r:id="rId95"/>
    <p:sldId id="518" r:id="rId96"/>
    <p:sldId id="503" r:id="rId97"/>
    <p:sldId id="504" r:id="rId98"/>
    <p:sldId id="517" r:id="rId99"/>
    <p:sldId id="474" r:id="rId100"/>
    <p:sldId id="475" r:id="rId101"/>
    <p:sldId id="476" r:id="rId102"/>
    <p:sldId id="447" r:id="rId103"/>
    <p:sldId id="483" r:id="rId104"/>
    <p:sldId id="477" r:id="rId105"/>
    <p:sldId id="478" r:id="rId106"/>
    <p:sldId id="481" r:id="rId107"/>
    <p:sldId id="482" r:id="rId108"/>
    <p:sldId id="484" r:id="rId10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0101"/>
    <a:srgbClr val="10253F"/>
    <a:srgbClr val="151A3C"/>
    <a:srgbClr val="8EB4E3"/>
    <a:srgbClr val="2B2B2B"/>
    <a:srgbClr val="233B0E"/>
    <a:srgbClr val="5DA82B"/>
    <a:srgbClr val="1C1A18"/>
    <a:srgbClr val="021F27"/>
    <a:srgbClr val="006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86" autoAdjust="0"/>
    <p:restoredTop sz="81308" autoAdjust="0"/>
  </p:normalViewPr>
  <p:slideViewPr>
    <p:cSldViewPr snapToGrid="0" snapToObjects="1">
      <p:cViewPr varScale="1">
        <p:scale>
          <a:sx n="129" d="100"/>
          <a:sy n="129" d="100"/>
        </p:scale>
        <p:origin x="-32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notesMaster" Target="notesMasters/notesMaster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printerSettings" Target="printerSettings/printerSettings1.bin"/><Relationship Id="rId112" Type="http://schemas.openxmlformats.org/officeDocument/2006/relationships/presProps" Target="presProps.xml"/><Relationship Id="rId113" Type="http://schemas.openxmlformats.org/officeDocument/2006/relationships/viewProps" Target="viewProps.xml"/><Relationship Id="rId114" Type="http://schemas.openxmlformats.org/officeDocument/2006/relationships/theme" Target="theme/theme1.xml"/><Relationship Id="rId11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2/11/16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#1 seeds made the final 4</a:t>
            </a:r>
          </a:p>
          <a:p>
            <a:r>
              <a:rPr lang="en-US" dirty="0" smtClean="0"/>
              <a:t>A #7</a:t>
            </a:r>
            <a:r>
              <a:rPr lang="en-US" baseline="0" dirty="0" smtClean="0"/>
              <a:t> seed was the other (that was the “odd” part).</a:t>
            </a:r>
          </a:p>
          <a:p>
            <a:r>
              <a:rPr lang="en-US" baseline="0" dirty="0" smtClean="0"/>
              <a:t>#1 seed (Duke) won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71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INGEST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EXTRACT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ORCHESTRATION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</a:t>
            </a:r>
            <a:r>
              <a:rPr lang="en-US" dirty="0" err="1" smtClean="0"/>
              <a:t>File:Human_evolution.svg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17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320 per round * 6 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11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games.espn.go.com</a:t>
            </a:r>
            <a:r>
              <a:rPr lang="en-US" dirty="0" smtClean="0"/>
              <a:t>/tournament-challenge-bracket/2015/en/</a:t>
            </a:r>
            <a:r>
              <a:rPr lang="en-US" dirty="0" err="1" smtClean="0"/>
              <a:t>entry?entryID</a:t>
            </a:r>
            <a:r>
              <a:rPr lang="en-US" dirty="0" smtClean="0"/>
              <a:t>=4607369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96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2014, a much crazier year…The winner</a:t>
            </a:r>
            <a:r>
              <a:rPr lang="en-US" baseline="0" dirty="0" smtClean="0"/>
              <a:t> had 1730 and to break the top 100, you needed a 1520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33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Call out tasks replace</a:t>
            </a:r>
            <a:r>
              <a:rPr lang="en-US" baseline="0" dirty="0" smtClean="0"/>
              <a:t> jobs in SCDF from XD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74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Integration/batch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26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Tight</a:t>
            </a:r>
            <a:r>
              <a:rPr lang="en-US" baseline="0" dirty="0" smtClean="0"/>
              <a:t> coupling between data models and business logic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Operationally hard to deploy/trouble</a:t>
            </a:r>
            <a:r>
              <a:rPr lang="en-US" baseline="0" dirty="0" smtClean="0"/>
              <a:t>shoot/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Delayed time to market</a:t>
            </a:r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75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XD handles everything</a:t>
            </a:r>
            <a:r>
              <a:rPr lang="en-US" baseline="0" dirty="0" smtClean="0"/>
              <a:t> in the circle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81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996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1632" y="306389"/>
            <a:ext cx="8539165" cy="299787"/>
          </a:xfrm>
        </p:spPr>
        <p:txBody>
          <a:bodyPr anchor="t" anchorCtr="0"/>
          <a:lstStyle>
            <a:lvl1pPr algn="l">
              <a:defRPr sz="2200" b="0" i="0">
                <a:solidFill>
                  <a:srgbClr val="333333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4" y="800101"/>
            <a:ext cx="8537575" cy="3663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177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3.png"/><Relationship Id="rId5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0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20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20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10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microsoft.com/office/2007/relationships/hdphoto" Target="../media/hdphoto24.wdp"/><Relationship Id="rId13" Type="http://schemas.openxmlformats.org/officeDocument/2006/relationships/image" Target="../media/image42.png"/><Relationship Id="rId14" Type="http://schemas.microsoft.com/office/2007/relationships/hdphoto" Target="../media/hdphoto25.wdp"/><Relationship Id="rId15" Type="http://schemas.openxmlformats.org/officeDocument/2006/relationships/image" Target="../media/image43.png"/><Relationship Id="rId16" Type="http://schemas.microsoft.com/office/2007/relationships/hdphoto" Target="../media/hdphoto26.wdp"/><Relationship Id="rId17" Type="http://schemas.openxmlformats.org/officeDocument/2006/relationships/image" Target="../media/image44.png"/><Relationship Id="rId18" Type="http://schemas.microsoft.com/office/2007/relationships/hdphoto" Target="../media/hdphoto27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microsoft.com/office/2007/relationships/hdphoto" Target="../media/hdphoto20.wdp"/><Relationship Id="rId5" Type="http://schemas.openxmlformats.org/officeDocument/2006/relationships/image" Target="../media/image38.png"/><Relationship Id="rId6" Type="http://schemas.microsoft.com/office/2007/relationships/hdphoto" Target="../media/hdphoto21.wdp"/><Relationship Id="rId7" Type="http://schemas.openxmlformats.org/officeDocument/2006/relationships/image" Target="../media/image39.png"/><Relationship Id="rId8" Type="http://schemas.microsoft.com/office/2007/relationships/hdphoto" Target="../media/hdphoto22.wdp"/><Relationship Id="rId9" Type="http://schemas.openxmlformats.org/officeDocument/2006/relationships/image" Target="../media/image40.png"/><Relationship Id="rId10" Type="http://schemas.microsoft.com/office/2007/relationships/hdphoto" Target="../media/hdphoto23.wdp"/></Relationships>
</file>

<file path=ppt/slides/_rels/slide107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4" Type="http://schemas.openxmlformats.org/officeDocument/2006/relationships/image" Target="../media/image2.png"/><Relationship Id="rId5" Type="http://schemas.microsoft.com/office/2007/relationships/hdphoto" Target="../media/hdphoto2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microsoft.com/office/2007/relationships/hdphoto" Target="../media/hdphoto3.wdp"/><Relationship Id="rId6" Type="http://schemas.openxmlformats.org/officeDocument/2006/relationships/image" Target="../media/image6.png"/><Relationship Id="rId7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8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0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10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2.png"/><Relationship Id="rId5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6.png"/><Relationship Id="rId5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microsoft.com/office/2007/relationships/hdphoto" Target="../media/hdphoto10.wdp"/><Relationship Id="rId14" Type="http://schemas.openxmlformats.org/officeDocument/2006/relationships/image" Target="../media/image4.png"/><Relationship Id="rId15" Type="http://schemas.microsoft.com/office/2007/relationships/hdphoto" Target="../media/hdphoto13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microsoft.com/office/2007/relationships/hdphoto" Target="../media/hdphoto11.wdp"/><Relationship Id="rId8" Type="http://schemas.openxmlformats.org/officeDocument/2006/relationships/image" Target="../media/image21.png"/><Relationship Id="rId9" Type="http://schemas.microsoft.com/office/2007/relationships/hdphoto" Target="../media/hdphoto12.wdp"/><Relationship Id="rId10" Type="http://schemas.openxmlformats.org/officeDocument/2006/relationships/image" Target="../media/image22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5.png"/><Relationship Id="rId5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microsoft.com/office/2007/relationships/hdphoto" Target="../media/hdphoto3.wdp"/><Relationship Id="rId6" Type="http://schemas.openxmlformats.org/officeDocument/2006/relationships/image" Target="../media/image6.png"/><Relationship Id="rId7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6.png"/><Relationship Id="rId5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microsoft.com/office/2007/relationships/hdphoto" Target="../media/hdphoto1.wdp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6.png"/><Relationship Id="rId5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microsoft.com/office/2007/relationships/hdphoto" Target="../media/hdphoto16.wdp"/><Relationship Id="rId5" Type="http://schemas.openxmlformats.org/officeDocument/2006/relationships/image" Target="../media/image2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6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4.png"/><Relationship Id="rId5" Type="http://schemas.microsoft.com/office/2007/relationships/hdphoto" Target="../media/hdphoto1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8128" y="2067244"/>
            <a:ext cx="363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 MADNESS</a:t>
            </a:r>
          </a:p>
          <a:p>
            <a:r>
              <a:rPr lang="en-US" dirty="0" smtClean="0"/>
              <a:t>ON DEMAND PROCESSING WITH SCT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346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4086" y="2106620"/>
            <a:ext cx="104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64 teams</a:t>
            </a:r>
          </a:p>
        </p:txBody>
      </p:sp>
    </p:spTree>
    <p:extLst>
      <p:ext uri="{BB962C8B-B14F-4D97-AF65-F5344CB8AC3E}">
        <p14:creationId xmlns:p14="http://schemas.microsoft.com/office/powerpoint/2010/main" val="39005230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 descr="C:\Users\sdunn\Documents\Pivotal\brand\logo\project icons\spring-boot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1537" y="703530"/>
            <a:ext cx="3587941" cy="358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7477" y="2942326"/>
            <a:ext cx="5199056" cy="130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DECOMPOSE INTO BOOT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3847936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44914" y="260350"/>
            <a:ext cx="7654173" cy="4622800"/>
            <a:chOff x="742183" y="254000"/>
            <a:chExt cx="7654173" cy="4622800"/>
          </a:xfrm>
        </p:grpSpPr>
        <p:sp>
          <p:nvSpPr>
            <p:cNvPr id="7" name="TextBox 6"/>
            <p:cNvSpPr txBox="1"/>
            <p:nvPr/>
          </p:nvSpPr>
          <p:spPr>
            <a:xfrm>
              <a:off x="742183" y="2920236"/>
              <a:ext cx="3205974" cy="1354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9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 CLOUD </a:t>
              </a:r>
            </a:p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STREAMS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73556" y="254000"/>
              <a:ext cx="4622800" cy="462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6662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6287" y="260350"/>
            <a:ext cx="4622800" cy="462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007" y="297049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DATA FLOW</a:t>
            </a:r>
          </a:p>
        </p:txBody>
      </p:sp>
    </p:spTree>
    <p:extLst>
      <p:ext uri="{BB962C8B-B14F-4D97-AF65-F5344CB8AC3E}">
        <p14:creationId xmlns:p14="http://schemas.microsoft.com/office/powerpoint/2010/main" val="3219665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283" y="426495"/>
            <a:ext cx="26510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rgbClr val="800000"/>
                </a:solidFill>
              </a:rPr>
              <a:t>Traditional Apps</a:t>
            </a:r>
            <a:endParaRPr lang="en-US" sz="2500" b="1" dirty="0">
              <a:solidFill>
                <a:srgbClr val="8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1284" y="1247519"/>
            <a:ext cx="2651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Existing Enterprise SI/SB</a:t>
            </a:r>
            <a:endParaRPr 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31283" y="2280021"/>
            <a:ext cx="279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 smtClean="0"/>
              <a:t>Tight coupling between data models and business domains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Operationally hard to deploy, scale, troubleshoot, or monitor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Delays time to market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231652" y="426495"/>
            <a:ext cx="27578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rgbClr val="800000"/>
                </a:solidFill>
              </a:rPr>
              <a:t>Data </a:t>
            </a:r>
            <a:r>
              <a:rPr lang="en-US" sz="2500" b="1" dirty="0" err="1" smtClean="0">
                <a:solidFill>
                  <a:srgbClr val="800000"/>
                </a:solidFill>
              </a:rPr>
              <a:t>Microservices</a:t>
            </a:r>
            <a:endParaRPr lang="en-US" sz="2500" b="1" dirty="0">
              <a:solidFill>
                <a:srgbClr val="8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47003" y="1247519"/>
            <a:ext cx="2737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Existing SI/SB workload dissected into distributed cloud native spring boot apps</a:t>
            </a:r>
            <a:endParaRPr lang="en-US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231652" y="2280021"/>
            <a:ext cx="27373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 smtClean="0"/>
              <a:t>Develop, test, and deploy in isolation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Apply modern </a:t>
            </a:r>
            <a:r>
              <a:rPr lang="en-US" sz="1400" dirty="0" err="1" smtClean="0"/>
              <a:t>microservices</a:t>
            </a:r>
            <a:r>
              <a:rPr lang="en-US" sz="1400" dirty="0" smtClean="0"/>
              <a:t> patterns including composition and messaging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Operationally easy to govern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131428" y="318773"/>
            <a:ext cx="27373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rgbClr val="800000"/>
                </a:solidFill>
              </a:rPr>
              <a:t>Data Integration as a Service</a:t>
            </a:r>
            <a:endParaRPr lang="en-US" sz="2500" b="1" dirty="0">
              <a:solidFill>
                <a:srgbClr val="8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49007" y="1247519"/>
            <a:ext cx="2737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A scalable service for real-time stream and batch based data pipelines.</a:t>
            </a:r>
            <a:endParaRPr 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149007" y="2280021"/>
            <a:ext cx="27373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 smtClean="0"/>
              <a:t>Streams or jobs as compositions of message driven </a:t>
            </a:r>
            <a:r>
              <a:rPr lang="en-US" sz="1400" dirty="0" err="1" smtClean="0"/>
              <a:t>microservices</a:t>
            </a:r>
            <a:endParaRPr lang="en-US" sz="1400" dirty="0" smtClean="0"/>
          </a:p>
          <a:p>
            <a:pPr marL="285750" indent="-285750">
              <a:buFontTx/>
              <a:buChar char="-"/>
            </a:pPr>
            <a:r>
              <a:rPr lang="en-US" sz="1400" dirty="0" err="1" smtClean="0"/>
              <a:t>Declaritive</a:t>
            </a:r>
            <a:r>
              <a:rPr lang="en-US" sz="1400" dirty="0" smtClean="0"/>
              <a:t> DSL to create data-centric pipelines; zero coding for common use-cases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Complete operational and orchestration coverage</a:t>
            </a:r>
            <a:endParaRPr lang="en-US" sz="14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048000" y="305017"/>
            <a:ext cx="0" cy="4465766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96000" y="305017"/>
            <a:ext cx="0" cy="4465766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11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dunn\Documents\Pivotal Open Source\Spring\presentation\assets\Logo_SpringByPivotal_Stacked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1014011"/>
            <a:ext cx="2438400" cy="79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 More.  Stay Connected.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4" y="2100288"/>
            <a:ext cx="8537575" cy="304321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Cloud Streams</a:t>
            </a:r>
          </a:p>
          <a:p>
            <a:pPr marL="0" indent="0">
              <a:buNone/>
            </a:pPr>
            <a:r>
              <a:rPr lang="en-US" sz="1800" b="1" dirty="0" smtClean="0"/>
              <a:t>Project:</a:t>
            </a:r>
            <a:r>
              <a:rPr lang="en-US" sz="1800" dirty="0" smtClean="0"/>
              <a:t> spring.io/spring-cloud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/spring-cloud/spring-cloud-streams</a:t>
            </a:r>
          </a:p>
          <a:p>
            <a:pPr marL="0" indent="0">
              <a:buNone/>
            </a:pPr>
            <a:r>
              <a:rPr lang="en-US" sz="1800" b="1" dirty="0" err="1" smtClean="0"/>
              <a:t>Jira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 smtClean="0"/>
              <a:t>jira.spring.io</a:t>
            </a:r>
            <a:r>
              <a:rPr lang="en-US" sz="1800" dirty="0"/>
              <a:t>/browse</a:t>
            </a:r>
            <a:r>
              <a:rPr lang="en-US" sz="1800" dirty="0" smtClean="0"/>
              <a:t>/XD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Boot</a:t>
            </a:r>
          </a:p>
          <a:p>
            <a:pPr marL="0" indent="0">
              <a:buNone/>
            </a:pPr>
            <a:r>
              <a:rPr lang="en-US" sz="1800" b="1" dirty="0" smtClean="0"/>
              <a:t>Project: </a:t>
            </a:r>
            <a:r>
              <a:rPr lang="en-US" sz="1800" dirty="0" err="1" smtClean="0"/>
              <a:t>spring.io</a:t>
            </a:r>
            <a:r>
              <a:rPr lang="en-US" sz="1800" dirty="0" smtClean="0"/>
              <a:t>/spring-boot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</a:t>
            </a:r>
            <a:r>
              <a:rPr lang="en-US" sz="1800" dirty="0" smtClean="0"/>
              <a:t>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/spring-projects/spring-boot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600" b="1" dirty="0" smtClean="0">
                <a:solidFill>
                  <a:srgbClr val="427830"/>
                </a:solidFill>
              </a:rPr>
              <a:t>Spring XD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0000"/>
                </a:solidFill>
              </a:rPr>
              <a:t>Project: </a:t>
            </a:r>
            <a:r>
              <a:rPr lang="en-US" sz="1800" dirty="0" err="1" smtClean="0">
                <a:solidFill>
                  <a:srgbClr val="000000"/>
                </a:solidFill>
              </a:rPr>
              <a:t>spring.io</a:t>
            </a:r>
            <a:r>
              <a:rPr lang="en-US" sz="1800" dirty="0" smtClean="0">
                <a:solidFill>
                  <a:srgbClr val="000000"/>
                </a:solidFill>
              </a:rPr>
              <a:t>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Github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github.com</a:t>
            </a:r>
            <a:r>
              <a:rPr lang="en-US" sz="1800" dirty="0" smtClean="0">
                <a:solidFill>
                  <a:srgbClr val="000000"/>
                </a:solidFill>
              </a:rPr>
              <a:t>/spring-projects/spring-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Jira</a:t>
            </a:r>
            <a:r>
              <a:rPr lang="en-US" sz="1800" b="1" dirty="0" smtClean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jira.spring.io</a:t>
            </a:r>
            <a:r>
              <a:rPr lang="en-US" sz="1800" dirty="0" smtClean="0">
                <a:solidFill>
                  <a:srgbClr val="000000"/>
                </a:solidFill>
              </a:rPr>
              <a:t>/browse/XD</a:t>
            </a:r>
          </a:p>
          <a:p>
            <a:pPr marL="0" indent="0">
              <a:buNone/>
            </a:pPr>
            <a:endParaRPr lang="en-US" sz="1900" dirty="0" smtClean="0">
              <a:solidFill>
                <a:srgbClr val="42783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8509" y="2100287"/>
            <a:ext cx="3953866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 smtClean="0">
                <a:solidFill>
                  <a:srgbClr val="387C2C"/>
                </a:solidFill>
                <a:latin typeface="Arial" pitchFamily="34" charset="0"/>
                <a:ea typeface="+mn-ea"/>
              </a:rPr>
              <a:t>Pivota</a:t>
            </a:r>
            <a:r>
              <a:rPr lang="en-US" b="1" kern="0" dirty="0" smtClean="0">
                <a:solidFill>
                  <a:srgbClr val="387C2C"/>
                </a:solidFill>
                <a:latin typeface="Arial" pitchFamily="34" charset="0"/>
              </a:rPr>
              <a:t>l: </a:t>
            </a:r>
            <a:r>
              <a:rPr lang="en-US" b="1" kern="0" dirty="0" err="1" smtClean="0">
                <a:latin typeface="Arial" pitchFamily="34" charset="0"/>
              </a:rPr>
              <a:t>pivotal.io</a:t>
            </a:r>
            <a:endParaRPr lang="en-US" sz="1800" b="1" kern="0" dirty="0" smtClean="0">
              <a:latin typeface="Arial" pitchFamily="34" charset="0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 smtClean="0">
                <a:solidFill>
                  <a:srgbClr val="387C2C"/>
                </a:solidFill>
                <a:latin typeface="Arial" pitchFamily="34" charset="0"/>
                <a:ea typeface="+mn-ea"/>
              </a:rPr>
              <a:t>Twitter</a:t>
            </a: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twitter.com/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springcentral</a:t>
            </a:r>
            <a:endParaRPr lang="en-US" sz="1800" b="1" kern="0" dirty="0">
              <a:solidFill>
                <a:srgbClr val="FF0000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YouTube: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spring.io/video</a:t>
            </a: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LinkedIn: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linkedin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Google Plus: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gplus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4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668252" y="960586"/>
            <a:ext cx="7807496" cy="3222329"/>
            <a:chOff x="668253" y="364435"/>
            <a:chExt cx="7807496" cy="3222329"/>
          </a:xfrm>
        </p:grpSpPr>
        <p:pic>
          <p:nvPicPr>
            <p:cNvPr id="109" name="Picture 108" descr="noun_122405_cc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-13893"/>
            <a:stretch/>
          </p:blipFill>
          <p:spPr>
            <a:xfrm>
              <a:off x="6467859" y="2095930"/>
              <a:ext cx="1308975" cy="1490834"/>
            </a:xfrm>
            <a:prstGeom prst="rect">
              <a:avLst/>
            </a:prstGeom>
          </p:spPr>
        </p:pic>
        <p:pic>
          <p:nvPicPr>
            <p:cNvPr id="110" name="Picture 109" descr="noun_322_cc.png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8345" y="2279718"/>
              <a:ext cx="1252347" cy="1252347"/>
            </a:xfrm>
            <a:prstGeom prst="rect">
              <a:avLst/>
            </a:prstGeom>
          </p:spPr>
        </p:pic>
        <p:pic>
          <p:nvPicPr>
            <p:cNvPr id="114" name="Picture 113" descr="noun_8624_cc.png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-12039"/>
            <a:stretch/>
          </p:blipFill>
          <p:spPr>
            <a:xfrm>
              <a:off x="668253" y="474870"/>
              <a:ext cx="1443328" cy="1617094"/>
            </a:xfrm>
            <a:prstGeom prst="rect">
              <a:avLst/>
            </a:prstGeom>
          </p:spPr>
        </p:pic>
        <p:pic>
          <p:nvPicPr>
            <p:cNvPr id="115" name="Picture 114" descr="noun_59128_cc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-1342"/>
            <a:stretch/>
          </p:blipFill>
          <p:spPr>
            <a:xfrm>
              <a:off x="4872695" y="480937"/>
              <a:ext cx="1399758" cy="1418541"/>
            </a:xfrm>
            <a:prstGeom prst="rect">
              <a:avLst/>
            </a:prstGeom>
          </p:spPr>
        </p:pic>
        <p:pic>
          <p:nvPicPr>
            <p:cNvPr id="116" name="Picture 115" descr="noun_12741_cc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7167" y="2312967"/>
              <a:ext cx="1114011" cy="1114011"/>
            </a:xfrm>
            <a:prstGeom prst="rect">
              <a:avLst/>
            </a:prstGeom>
          </p:spPr>
        </p:pic>
        <p:pic>
          <p:nvPicPr>
            <p:cNvPr id="117" name="Picture 116" descr="noun_17270_cc.png"/>
            <p:cNvPicPr>
              <a:picLocks noChangeAspect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40706" y="364435"/>
              <a:ext cx="1535043" cy="1535043"/>
            </a:xfrm>
            <a:prstGeom prst="rect">
              <a:avLst/>
            </a:prstGeom>
          </p:spPr>
        </p:pic>
        <p:pic>
          <p:nvPicPr>
            <p:cNvPr id="118" name="Picture 117" descr="noun_50757_cc.png"/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9834" y="474870"/>
              <a:ext cx="1424608" cy="1424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5958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42957" y="-99392"/>
            <a:ext cx="9596783" cy="5342283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74847" y="1159567"/>
            <a:ext cx="2582758" cy="2400657"/>
          </a:xfrm>
          <a:prstGeom prst="rect">
            <a:avLst/>
          </a:prstGeom>
          <a:noFill/>
          <a:effectLst>
            <a:outerShdw blurRad="12700" dist="76200" dir="2700000" algn="tl" rotWithShape="0">
              <a:srgbClr val="000000">
                <a:alpha val="96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The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9566" y="1548850"/>
            <a:ext cx="3608680" cy="2400657"/>
          </a:xfrm>
          <a:prstGeom prst="rect">
            <a:avLst/>
          </a:prstGeom>
          <a:noFill/>
          <a:effectLst>
            <a:outerShdw blurRad="12700" dist="76200" dir="2700000" algn="tl" rotWithShape="0">
              <a:prstClr val="black">
                <a:alpha val="93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End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8" name="Rectangle 7"/>
          <p:cNvSpPr/>
          <p:nvPr/>
        </p:nvSpPr>
        <p:spPr>
          <a:xfrm rot="1787991">
            <a:off x="-3595480" y="3241530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106793">
            <a:off x="-363838" y="-2651125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29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0"/>
            <a:ext cx="58538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3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4086" y="2106620"/>
            <a:ext cx="188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Teams are seeded</a:t>
            </a:r>
          </a:p>
        </p:txBody>
      </p:sp>
    </p:spTree>
    <p:extLst>
      <p:ext uri="{BB962C8B-B14F-4D97-AF65-F5344CB8AC3E}">
        <p14:creationId xmlns:p14="http://schemas.microsoft.com/office/powerpoint/2010/main" val="2010779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5322" y="1407695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Gambling is based on choosing a bracket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93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94970" y="1614419"/>
            <a:ext cx="205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that hard right?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67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6206" y="1899896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 Quintillion possible combinations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4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4352" y="1919584"/>
            <a:ext cx="6468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Warren Buffet offered 1 billion dollars for a perfect bracket in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971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4111" y="1771923"/>
            <a:ext cx="196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ESPN Scoring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0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5236" y="1929428"/>
            <a:ext cx="353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qualifies as a “good bracket”?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186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38592" y="2372409"/>
            <a:ext cx="2897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 Not that crazy of a 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41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2343" y="1949116"/>
            <a:ext cx="252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perfect bracket is 1920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19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4352" y="1968804"/>
            <a:ext cx="158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WHO ARE WE?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12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83184" y="2382253"/>
            <a:ext cx="2079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Winner scored 1830</a:t>
            </a:r>
          </a:p>
        </p:txBody>
      </p:sp>
    </p:spTree>
    <p:extLst>
      <p:ext uri="{BB962C8B-B14F-4D97-AF65-F5344CB8AC3E}">
        <p14:creationId xmlns:p14="http://schemas.microsoft.com/office/powerpoint/2010/main" val="1471370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68523" y="1525823"/>
            <a:ext cx="463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 </a:t>
            </a:r>
            <a:r>
              <a:rPr lang="en-US" dirty="0" err="1" smtClean="0"/>
              <a:t>Lunardi</a:t>
            </a:r>
            <a:r>
              <a:rPr lang="en-US" dirty="0" smtClean="0"/>
              <a:t> scored 760 in 2015 and 600 in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44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12" y="2293656"/>
            <a:ext cx="765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crack the top 100 out of the 11 million brackets submitted, you needed 1760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480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70248" y="2018024"/>
            <a:ext cx="524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However scores typically have a pretty tight bell curve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68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0532" y="1693171"/>
            <a:ext cx="3831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aren’t looking for a perfect bracket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022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10025" y="1555355"/>
            <a:ext cx="458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Just one better than everyone else in the office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11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5124" y="1791611"/>
            <a:ext cx="2962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are we going to do that?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70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9296" y="1683327"/>
            <a:ext cx="436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a model to generate millions of brackets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215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8257" y="1181282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 statistically unlikely scenarios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320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98060" y="1614419"/>
            <a:ext cx="457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Score remaining brackets based on other 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006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7905" y="1427383"/>
            <a:ext cx="160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Pivotal is hiring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17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97090" y="1870364"/>
            <a:ext cx="2818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bracket is “our bracket”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436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93424" y="1978648"/>
            <a:ext cx="281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do we implement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42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0446" y="1722703"/>
            <a:ext cx="143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Spring Batch!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818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9210" y="2185372"/>
            <a:ext cx="103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ideal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805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11570" y="1712859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Different components execute at different 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919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3072" y="2096776"/>
            <a:ext cx="357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Different steps should be decoupled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4375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6626" y="1988492"/>
            <a:ext cx="408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Orchestration should live at a higher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659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3888" y="180145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Distributed deployment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721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42652" y="2018024"/>
            <a:ext cx="424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Develop each component as a </a:t>
            </a:r>
            <a:r>
              <a:rPr lang="en-US" dirty="0" err="1" smtClean="0"/>
              <a:t>microservice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26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2188" y="1515979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Obey the 12 factor app principals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3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31261" y="1870364"/>
            <a:ext cx="3395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and deck available on </a:t>
            </a:r>
            <a:r>
              <a:rPr lang="en-US" dirty="0" err="1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038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92454" y="2273968"/>
            <a:ext cx="1588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Just short lived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39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32806" y="1604575"/>
            <a:ext cx="297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Introducing Spring Cloud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02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14661" y="1653795"/>
            <a:ext cx="6263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framework for providing functional and nonfunctional features</a:t>
            </a:r>
          </a:p>
          <a:p>
            <a:r>
              <a:rPr lang="en-US" dirty="0"/>
              <a:t>f</a:t>
            </a:r>
            <a:r>
              <a:rPr lang="en-US" dirty="0" smtClean="0"/>
              <a:t>or building short lived </a:t>
            </a:r>
            <a:r>
              <a:rPr lang="en-US" dirty="0" err="1" smtClean="0"/>
              <a:t>microservices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1146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4883" y="1594731"/>
            <a:ext cx="142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Currently M1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82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0995" y="2608665"/>
            <a:ext cx="325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Hello World of Spring Cloud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258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4815" y="2362565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Orchestrating multiple 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1607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2034" y="2018024"/>
            <a:ext cx="390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walking through our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630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1613" y="1545511"/>
            <a:ext cx="74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45742" y="2136152"/>
            <a:ext cx="740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2712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4927" y="2943362"/>
            <a:ext cx="107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525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0600" y="1634107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OFFICE POOL POLL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8417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9914" y="2303500"/>
            <a:ext cx="3183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Spring Cloud Stream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490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2343" y="1693171"/>
            <a:ext cx="1806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Batch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531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4927" y="2008180"/>
            <a:ext cx="402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Orchestration via Spring Cloud Data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778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02300" y="2008180"/>
            <a:ext cx="215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M2 early next month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888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5279" y="1506135"/>
            <a:ext cx="130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 early Q2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3088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79519" y="135847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9213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78369" y="1260034"/>
            <a:ext cx="92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925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760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480" y="1978623"/>
            <a:ext cx="4788782" cy="2992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9730" y="1332382"/>
            <a:ext cx="3938740" cy="11895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EVOLUTION OF DATA </a:t>
            </a:r>
          </a:p>
          <a:p>
            <a:pPr>
              <a:lnSpc>
                <a:spcPct val="80000"/>
              </a:lnSpc>
            </a:pPr>
            <a:r>
              <a:rPr lang="en-US" sz="51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APPLICATIONS</a:t>
            </a:r>
            <a:endParaRPr lang="en-US" sz="51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67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un_122405_cc.png"/>
          <p:cNvPicPr>
            <a:picLocks noChangeAspect="1"/>
          </p:cNvPicPr>
          <p:nvPr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895"/>
          <a:stretch/>
        </p:blipFill>
        <p:spPr>
          <a:xfrm>
            <a:off x="3502232" y="740212"/>
            <a:ext cx="4624676" cy="40283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0653" y="1270048"/>
            <a:ext cx="31995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latin typeface="Helvetica Neue Bold Condensed"/>
                <a:cs typeface="Helvetica Neue Bold Condensed"/>
              </a:rPr>
              <a:t>MONOLITHS</a:t>
            </a:r>
            <a:endParaRPr lang="en-US" sz="5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61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763" y="1771923"/>
            <a:ext cx="194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NCAA Tournament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350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8" name="Picture 9" descr="C:\Users\sdunn\Documents\Pivotal\brand\logo\project icons\spring-integration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0953" y="244899"/>
            <a:ext cx="3265051" cy="326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0644" y="693430"/>
            <a:ext cx="2512401" cy="251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9565" y="3196223"/>
            <a:ext cx="7245318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EXISTING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INTEGRATION AND BATCH</a:t>
            </a:r>
          </a:p>
        </p:txBody>
      </p:sp>
    </p:spTree>
    <p:extLst>
      <p:ext uri="{BB962C8B-B14F-4D97-AF65-F5344CB8AC3E}">
        <p14:creationId xmlns:p14="http://schemas.microsoft.com/office/powerpoint/2010/main" val="3948083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8640" y="3163419"/>
            <a:ext cx="4365298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021F27"/>
                </a:solidFill>
                <a:latin typeface="Helvetica Neue Bold Condensed"/>
                <a:cs typeface="Helvetica Neue Bold Condensed"/>
              </a:rPr>
              <a:t>DATA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MICROSERVICES</a:t>
            </a:r>
            <a:endParaRPr lang="en-US" sz="5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icon_23552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569" y="360414"/>
            <a:ext cx="4424654" cy="44246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59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98619" y="1856075"/>
            <a:ext cx="234907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CLOUD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NATIVE</a:t>
            </a:r>
          </a:p>
        </p:txBody>
      </p:sp>
      <p:pic>
        <p:nvPicPr>
          <p:cNvPr id="5" name="Picture 4" descr="noun_322_cc.png"/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644" y="1023101"/>
            <a:ext cx="5143500" cy="2984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38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oun_8624_cc.png"/>
          <p:cNvPicPr>
            <a:picLocks noChangeAspect="1"/>
          </p:cNvPicPr>
          <p:nvPr/>
        </p:nvPicPr>
        <p:blipFill rotWithShape="1">
          <a:blip r:embed="rId2" cstate="print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62832"/>
            <a:ext cx="5143500" cy="43477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04701" y="1932344"/>
            <a:ext cx="4696447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DEVELOPED AND TESTED</a:t>
            </a:r>
          </a:p>
          <a:p>
            <a:pPr>
              <a:lnSpc>
                <a:spcPct val="80000"/>
              </a:lnSpc>
            </a:pPr>
            <a:r>
              <a:rPr lang="en-US" sz="67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IN ISOLATION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9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4701" y="1932344"/>
            <a:ext cx="4776338" cy="1689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OPERATIONALLY EASY TO</a:t>
            </a:r>
          </a:p>
          <a:p>
            <a:pPr algn="ctr">
              <a:lnSpc>
                <a:spcPct val="80000"/>
              </a:lnSpc>
            </a:pPr>
            <a:r>
              <a:rPr lang="en-US" sz="9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GOVERN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3" name="Picture 2" descr="noun_12741_cc.png"/>
          <p:cNvPicPr>
            <a:picLocks noChangeAspect="1"/>
          </p:cNvPicPr>
          <p:nvPr/>
        </p:nvPicPr>
        <p:blipFill rotWithShape="1"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3473"/>
          <a:stretch/>
        </p:blipFill>
        <p:spPr>
          <a:xfrm>
            <a:off x="100772" y="295757"/>
            <a:ext cx="5143500" cy="44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65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6287" y="260350"/>
            <a:ext cx="4622800" cy="462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565" y="3196223"/>
            <a:ext cx="7245318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DATA INTEGRATION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AS A SERVICE</a:t>
            </a:r>
          </a:p>
        </p:txBody>
      </p:sp>
    </p:spTree>
    <p:extLst>
      <p:ext uri="{BB962C8B-B14F-4D97-AF65-F5344CB8AC3E}">
        <p14:creationId xmlns:p14="http://schemas.microsoft.com/office/powerpoint/2010/main" val="3418677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0899" y="733011"/>
            <a:ext cx="8282203" cy="3677478"/>
            <a:chOff x="673645" y="502478"/>
            <a:chExt cx="8282203" cy="3677478"/>
          </a:xfrm>
        </p:grpSpPr>
        <p:sp>
          <p:nvSpPr>
            <p:cNvPr id="2" name="TextBox 1"/>
            <p:cNvSpPr txBox="1"/>
            <p:nvPr/>
          </p:nvSpPr>
          <p:spPr>
            <a:xfrm>
              <a:off x="673645" y="1792349"/>
              <a:ext cx="3546581" cy="1097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dirty="0" smtClean="0">
                  <a:latin typeface="Helvetica Neue Bold Condensed"/>
                  <a:cs typeface="Helvetica Neue Bold Condensed"/>
                </a:rPr>
                <a:t>COMPOSTION OF</a:t>
              </a:r>
            </a:p>
            <a:p>
              <a:pPr>
                <a:lnSpc>
                  <a:spcPct val="80000"/>
                </a:lnSpc>
              </a:pPr>
              <a:r>
                <a:rPr lang="en-US" sz="40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MICROSERVICES </a:t>
              </a:r>
              <a:endParaRPr lang="en-US" sz="40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5" name="Picture 4" descr="noun_17270_cc.png"/>
            <p:cNvPicPr>
              <a:picLocks noChangeAspect="1"/>
            </p:cNvPicPr>
            <p:nvPr/>
          </p:nvPicPr>
          <p:blipFill rotWithShape="1">
            <a:blip r:embed="rId4" cstate="print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797" b="22706"/>
            <a:stretch/>
          </p:blipFill>
          <p:spPr>
            <a:xfrm>
              <a:off x="3812348" y="502478"/>
              <a:ext cx="5143500" cy="3677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29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580566">
            <a:off x="2049195" y="1733975"/>
            <a:ext cx="23653881" cy="6740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&lt;?xml version="1.0" encoding="UTF-8"?&gt;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&lt;beans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xmlns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="http://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www.springframework.org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/schema/beans"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xmlns:xsi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="http://www.w3.org/2001/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XMLSchema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-instance"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xsi:schemaLocation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="http://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www.springframework.org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/schema/batch http://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www.springframework.org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/schema/batch/spring-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batch.xsd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/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http://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www.springframework.org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/schema/beans http://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www.springframework.org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/schema/beans/spring-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beans.xsd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"&gt;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/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&lt;job id="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ioSampleJob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"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xmlns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="http://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www.springframework.org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/schema/batch"&gt;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&lt;step id="step1"&gt;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   &lt;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tasklet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      &lt;chunk reader="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itemReader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" processor="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itemProcessor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" writer="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itemWriter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"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         commit-interval="2" /&gt;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   &lt;/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tasklet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&lt;/step&gt;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&lt;/job&gt;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/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&lt;bean id="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itemProcessor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" class="org.springframework.batch.sample.domain.trade.internal.CustomerCreditIncreaseProcessor" /&gt;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&lt;/beans&gt;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endParaRPr lang="en-US" b="1" dirty="0">
              <a:solidFill>
                <a:schemeClr val="tx1">
                  <a:alpha val="20000"/>
                </a:schemeClr>
              </a:solidFill>
              <a:latin typeface="Courier New"/>
              <a:cs typeface="Courier New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3598" y="2022882"/>
            <a:ext cx="2938716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ZERO </a:t>
            </a: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CODING</a:t>
            </a:r>
            <a:endParaRPr lang="en-US" sz="4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538919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35609" y="422973"/>
            <a:ext cx="8072783" cy="4297554"/>
            <a:chOff x="220869" y="0"/>
            <a:chExt cx="8072783" cy="4297554"/>
          </a:xfrm>
        </p:grpSpPr>
        <p:pic>
          <p:nvPicPr>
            <p:cNvPr id="2" name="Picture 1" descr="noun_50757_cc.png"/>
            <p:cNvPicPr>
              <a:picLocks noChangeAspect="1"/>
            </p:cNvPicPr>
            <p:nvPr/>
          </p:nvPicPr>
          <p:blipFill rotWithShape="1">
            <a:blip r:embed="rId4" cstate="print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4423"/>
            <a:stretch/>
          </p:blipFill>
          <p:spPr>
            <a:xfrm flipH="1">
              <a:off x="3150152" y="0"/>
              <a:ext cx="5143500" cy="388730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20869" y="3300358"/>
              <a:ext cx="5305405" cy="99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Helvetica Neue Bold Condensed"/>
                  <a:cs typeface="Helvetica Neue Bold Condensed"/>
                </a:rPr>
                <a:t>OPERATIONAL AND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Helvetica Neue Bold Condensed"/>
                  <a:cs typeface="Helvetica Neue Bold Condensed"/>
                </a:rPr>
                <a:t>ORCHESTRATION</a:t>
              </a:r>
              <a:r>
                <a:rPr lang="en-US" sz="3600" dirty="0">
                  <a:latin typeface="Helvetica Neue Bold Condensed"/>
                  <a:cs typeface="Helvetica Neue Bold Condensed"/>
                </a:rPr>
                <a:t> </a:t>
              </a:r>
              <a:r>
                <a:rPr lang="en-US" sz="36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COVERAGE</a:t>
              </a:r>
              <a:endPara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132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436" y="685831"/>
            <a:ext cx="3841690" cy="38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8007" y="297049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EXTREME DATA</a:t>
            </a:r>
          </a:p>
        </p:txBody>
      </p:sp>
    </p:spTree>
    <p:extLst>
      <p:ext uri="{BB962C8B-B14F-4D97-AF65-F5344CB8AC3E}">
        <p14:creationId xmlns:p14="http://schemas.microsoft.com/office/powerpoint/2010/main" val="2784522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9141" y="1260034"/>
            <a:ext cx="391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Infographic</a:t>
            </a:r>
            <a:r>
              <a:rPr lang="en-US" dirty="0" smtClean="0"/>
              <a:t> for stats on the </a:t>
            </a:r>
            <a:r>
              <a:rPr lang="en-US" dirty="0" err="1" smtClean="0"/>
              <a:t>tournement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4200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1778000" y="2511721"/>
            <a:ext cx="1797128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640479" y="2347861"/>
            <a:ext cx="1177" cy="1121403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hadoo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129" y="1586159"/>
            <a:ext cx="2138819" cy="1851124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749183" y="807671"/>
            <a:ext cx="3790708" cy="3447147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bg2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96" y="2018572"/>
            <a:ext cx="985148" cy="985148"/>
          </a:xfrm>
          <a:prstGeom prst="rect">
            <a:avLst/>
          </a:prstGeom>
          <a:noFill/>
        </p:spPr>
      </p:pic>
      <p:pic>
        <p:nvPicPr>
          <p:cNvPr id="10" name="Picture 9" descr="icon_15885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36" y="3324722"/>
            <a:ext cx="1206494" cy="1206494"/>
          </a:xfrm>
          <a:prstGeom prst="rect">
            <a:avLst/>
          </a:prstGeom>
        </p:spPr>
      </p:pic>
      <p:pic>
        <p:nvPicPr>
          <p:cNvPr id="17" name="Picture 16" descr="icon_25401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96" y="807671"/>
            <a:ext cx="888503" cy="888503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2355604" y="1258954"/>
            <a:ext cx="0" cy="125190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884443" y="1252047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041" y="3445339"/>
            <a:ext cx="1153496" cy="985148"/>
          </a:xfrm>
          <a:prstGeom prst="rect">
            <a:avLst/>
          </a:prstGeom>
          <a:noFill/>
        </p:spPr>
      </p:pic>
      <p:cxnSp>
        <p:nvCxnSpPr>
          <p:cNvPr id="50" name="Straight Connector 49"/>
          <p:cNvCxnSpPr/>
          <p:nvPr/>
        </p:nvCxnSpPr>
        <p:spPr>
          <a:xfrm>
            <a:off x="2355604" y="2519653"/>
            <a:ext cx="0" cy="13594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884443" y="3870948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Screen Shot 2014-06-05 at 4.45.15 PM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894" y="1319232"/>
            <a:ext cx="1621130" cy="110673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865940" y="3469264"/>
            <a:ext cx="2124583" cy="522954"/>
          </a:xfrm>
          <a:prstGeom prst="bentConnector3">
            <a:avLst>
              <a:gd name="adj1" fmla="val -940"/>
            </a:avLst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176416" y="2004832"/>
            <a:ext cx="3052521" cy="1028700"/>
            <a:chOff x="3176416" y="2004832"/>
            <a:chExt cx="3052521" cy="1028700"/>
          </a:xfrm>
        </p:grpSpPr>
        <p:pic>
          <p:nvPicPr>
            <p:cNvPr id="63" name="Picture 17" descr="C:\Users\sdunn\Documents\Pivotal\brand\logo\project icons\spring-xd.png"/>
            <p:cNvPicPr>
              <a:picLocks noChangeAspect="1" noChangeArrowheads="1"/>
            </p:cNvPicPr>
            <p:nvPr/>
          </p:nvPicPr>
          <p:blipFill>
            <a:blip r:embed="rId12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0237" y="2004832"/>
              <a:ext cx="1028700" cy="1028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3176416" y="2088295"/>
              <a:ext cx="209671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62AA2F"/>
                  </a:solidFill>
                  <a:latin typeface="Helvetica Neue Bold Condensed"/>
                  <a:cs typeface="Helvetica Neue Bold Condensed"/>
                </a:rPr>
                <a:t>SPRING</a:t>
              </a:r>
              <a:endParaRPr lang="en-US" sz="5000" dirty="0">
                <a:solidFill>
                  <a:srgbClr val="62AA2F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962146" y="1194137"/>
            <a:ext cx="13647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Ingestion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89000" y="1857082"/>
            <a:ext cx="191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Orchestration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05886" y="2520027"/>
            <a:ext cx="14773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Extraction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66183" y="3182972"/>
            <a:ext cx="14244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Real-time</a:t>
            </a:r>
          </a:p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Analytics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7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5" grpId="0"/>
      <p:bldP spid="27" grpId="0"/>
      <p:bldP spid="2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8" name="Picture 7" descr="icon_33514.png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8789">
            <a:off x="825286" y="44211"/>
            <a:ext cx="4772454" cy="47724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57668" y="814382"/>
            <a:ext cx="299078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000" spc="600" dirty="0" smtClean="0">
                <a:solidFill>
                  <a:srgbClr val="345D1A"/>
                </a:solidFill>
                <a:latin typeface="Helvetica Neue Bold Condensed"/>
                <a:cs typeface="Helvetica Neue Bold Condensed"/>
              </a:rPr>
              <a:t>DISTRIBUTED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RUNTIME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2876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8" name="Picture 9" descr="C:\Users\sdunn\Documents\Pivotal\brand\logo\project icons\spring-integration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9702" y="3357"/>
            <a:ext cx="2672522" cy="267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5520" y="2672523"/>
            <a:ext cx="1848615" cy="184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483226" y="1543587"/>
            <a:ext cx="4489723" cy="1938992"/>
            <a:chOff x="1083062" y="574091"/>
            <a:chExt cx="4489723" cy="1938992"/>
          </a:xfrm>
        </p:grpSpPr>
        <p:sp>
          <p:nvSpPr>
            <p:cNvPr id="11" name="TextBox 10"/>
            <p:cNvSpPr txBox="1"/>
            <p:nvPr/>
          </p:nvSpPr>
          <p:spPr>
            <a:xfrm>
              <a:off x="1083062" y="940269"/>
              <a:ext cx="3479908" cy="1349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STREAMING</a:t>
              </a:r>
            </a:p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BATCH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64789" y="574091"/>
              <a:ext cx="1107996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345D1A"/>
                  </a:solidFill>
                  <a:latin typeface="Helvetica Neue Bold Condensed"/>
                  <a:cs typeface="Helvetica Neue Bold Condensed"/>
                </a:rPr>
                <a:t>&amp;</a:t>
              </a:r>
              <a:endParaRPr lang="en-US" sz="12000" dirty="0">
                <a:solidFill>
                  <a:srgbClr val="345D1A"/>
                </a:solidFill>
                <a:latin typeface="Helvetica Neue Bold Condensed"/>
                <a:cs typeface="Helvetica Neue Bold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96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383199" y="807305"/>
            <a:ext cx="8821519" cy="3528890"/>
            <a:chOff x="1191322" y="729479"/>
            <a:chExt cx="8821519" cy="3528890"/>
          </a:xfrm>
        </p:grpSpPr>
        <p:pic>
          <p:nvPicPr>
            <p:cNvPr id="14" name="Picture 13" descr="Screen Shot 2014-07-16 at 5.36.43 PM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1322" y="729479"/>
              <a:ext cx="6649448" cy="3528890"/>
            </a:xfrm>
            <a:prstGeom prst="rect">
              <a:avLst/>
            </a:prstGeom>
          </p:spPr>
        </p:pic>
        <p:pic>
          <p:nvPicPr>
            <p:cNvPr id="15" name="Picture 14" descr="Screen Shot 2014-07-16 at 5.40.23 PM.tiff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877" r="-44313"/>
            <a:stretch/>
          </p:blipFill>
          <p:spPr>
            <a:xfrm>
              <a:off x="2624489" y="860589"/>
              <a:ext cx="7388352" cy="3102363"/>
            </a:xfrm>
            <a:prstGeom prst="trapezoid">
              <a:avLst>
                <a:gd name="adj" fmla="val 60931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162494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1076" y="2340918"/>
            <a:ext cx="7781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A9B7C2"/>
                </a:solidFill>
                <a:latin typeface="Menlo Regular"/>
                <a:cs typeface="Menlo Regular"/>
              </a:rPr>
              <a:t>http | </a:t>
            </a:r>
            <a:r>
              <a:rPr lang="en-US" sz="2400" dirty="0" smtClean="0">
                <a:solidFill>
                  <a:srgbClr val="A9B7C2"/>
                </a:solidFill>
                <a:latin typeface="Menlo Regular"/>
                <a:cs typeface="Menlo Regular"/>
              </a:rPr>
              <a:t>filter | </a:t>
            </a:r>
            <a:r>
              <a:rPr lang="en-US" sz="24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acmeenrich</a:t>
            </a:r>
            <a:r>
              <a:rPr lang="en-US" sz="2400" dirty="0" smtClean="0">
                <a:solidFill>
                  <a:srgbClr val="A9B7C2"/>
                </a:solidFill>
                <a:latin typeface="Menlo Regular"/>
                <a:cs typeface="Menlo Regular"/>
              </a:rPr>
              <a:t> </a:t>
            </a:r>
            <a:r>
              <a:rPr lang="en-US" sz="2400" dirty="0">
                <a:solidFill>
                  <a:srgbClr val="A9B7C2"/>
                </a:solidFill>
                <a:latin typeface="Menlo Regular"/>
                <a:cs typeface="Menlo Regular"/>
              </a:rPr>
              <a:t>| </a:t>
            </a:r>
            <a:r>
              <a:rPr lang="en-US" sz="2400" dirty="0" smtClean="0">
                <a:solidFill>
                  <a:srgbClr val="A9B7C2"/>
                </a:solidFill>
                <a:latin typeface="Menlo Regular"/>
                <a:cs typeface="Menlo Regular"/>
              </a:rPr>
              <a:t>shell | </a:t>
            </a:r>
            <a:r>
              <a:rPr lang="en-US" sz="24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hdfs</a:t>
            </a:r>
            <a:endParaRPr lang="en-US" sz="2400" dirty="0">
              <a:solidFill>
                <a:srgbClr val="A9B7C2"/>
              </a:solidFill>
              <a:latin typeface="Menlo Regular"/>
              <a:cs typeface="Menlo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779" y="903707"/>
            <a:ext cx="592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enlo Regular"/>
                <a:cs typeface="Menlo Regular"/>
              </a:rPr>
              <a:t>// Ingestion Stream Definitions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67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3131" y="2156252"/>
            <a:ext cx="8337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IoT</a:t>
            </a:r>
            <a:r>
              <a:rPr lang="en-US" sz="2400" dirty="0" err="1">
                <a:solidFill>
                  <a:srgbClr val="A9B7C2"/>
                </a:solidFill>
                <a:latin typeface="Menlo Regular"/>
                <a:cs typeface="Menlo Regular"/>
              </a:rPr>
              <a:t>-HTTP.shell</a:t>
            </a:r>
            <a:r>
              <a:rPr lang="en-US" sz="2400" dirty="0">
                <a:solidFill>
                  <a:srgbClr val="A9B7C2"/>
                </a:solidFill>
                <a:latin typeface="Menlo Regular"/>
                <a:cs typeface="Menlo Regular"/>
              </a:rPr>
              <a:t> &gt; </a:t>
            </a:r>
            <a:r>
              <a:rPr lang="en-US" sz="2400" dirty="0" err="1">
                <a:solidFill>
                  <a:srgbClr val="A9B7C2"/>
                </a:solidFill>
                <a:latin typeface="Menlo Regular"/>
                <a:cs typeface="Menlo Regular"/>
              </a:rPr>
              <a:t>typeconversiontransformer</a:t>
            </a:r>
            <a:r>
              <a:rPr lang="en-US" sz="2400" dirty="0">
                <a:solidFill>
                  <a:srgbClr val="A9B7C2"/>
                </a:solidFill>
                <a:latin typeface="Menlo Regular"/>
                <a:cs typeface="Menlo Regular"/>
              </a:rPr>
              <a:t> | </a:t>
            </a:r>
            <a:endParaRPr lang="en-US" sz="2400" dirty="0" smtClean="0">
              <a:solidFill>
                <a:srgbClr val="A9B7C2"/>
              </a:solidFill>
              <a:latin typeface="Menlo Regular"/>
              <a:cs typeface="Menlo Regular"/>
            </a:endParaRPr>
          </a:p>
          <a:p>
            <a:r>
              <a:rPr lang="en-US" sz="24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gemfire</a:t>
            </a:r>
            <a:r>
              <a:rPr lang="en-US" sz="2400" dirty="0">
                <a:solidFill>
                  <a:srgbClr val="A9B7C2"/>
                </a:solidFill>
                <a:latin typeface="Menlo Regular"/>
                <a:cs typeface="Menlo Regular"/>
              </a:rPr>
              <a:t>-</a:t>
            </a:r>
            <a:r>
              <a:rPr lang="en-US" sz="2400" dirty="0" smtClean="0">
                <a:solidFill>
                  <a:srgbClr val="A9B7C2"/>
                </a:solidFill>
                <a:latin typeface="Menlo Regular"/>
                <a:cs typeface="Menlo Regular"/>
              </a:rPr>
              <a:t>server</a:t>
            </a:r>
            <a:endParaRPr lang="en-US" sz="2400" dirty="0">
              <a:solidFill>
                <a:srgbClr val="A9B7C2"/>
              </a:solidFill>
              <a:latin typeface="Menlo Regular"/>
              <a:cs typeface="Menlo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779" y="903707"/>
            <a:ext cx="352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enlo Regular"/>
                <a:cs typeface="Menlo Regular"/>
              </a:rPr>
              <a:t>// Tap Definitions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74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6287" y="260350"/>
            <a:ext cx="4622800" cy="462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565" y="3196223"/>
            <a:ext cx="7245318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</a:t>
            </a:r>
          </a:p>
        </p:txBody>
      </p:sp>
    </p:spTree>
    <p:extLst>
      <p:ext uri="{BB962C8B-B14F-4D97-AF65-F5344CB8AC3E}">
        <p14:creationId xmlns:p14="http://schemas.microsoft.com/office/powerpoint/2010/main" val="2156408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436" y="685831"/>
            <a:ext cx="3841690" cy="38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8007" y="2970499"/>
            <a:ext cx="395719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VERSION 2.0</a:t>
            </a:r>
          </a:p>
        </p:txBody>
      </p:sp>
    </p:spTree>
    <p:extLst>
      <p:ext uri="{BB962C8B-B14F-4D97-AF65-F5344CB8AC3E}">
        <p14:creationId xmlns:p14="http://schemas.microsoft.com/office/powerpoint/2010/main" val="124344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un_96545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46"/>
          <a:stretch/>
        </p:blipFill>
        <p:spPr>
          <a:xfrm>
            <a:off x="2587522" y="852115"/>
            <a:ext cx="3968957" cy="34392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296" y="865174"/>
            <a:ext cx="2903843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STREAM</a:t>
            </a:r>
            <a:endParaRPr lang="en-US" sz="36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47377" y="3296997"/>
            <a:ext cx="2903843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TASK</a:t>
            </a:r>
            <a:endParaRPr lang="en-US" sz="36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47853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 descr="C:\Users\sdunn\Documents\Pivotal\brand\logo\project icons\spring-boot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1537" y="703530"/>
            <a:ext cx="3587941" cy="358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7477" y="2942326"/>
            <a:ext cx="5199056" cy="130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DECOMPOSE INTO BOOT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44137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6626" y="2008180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About the tournament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5787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3244" y="710700"/>
            <a:ext cx="4622800" cy="462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565" y="853050"/>
            <a:ext cx="7245318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CLOUD STREAM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HANDLES MESSAGING</a:t>
            </a:r>
          </a:p>
        </p:txBody>
      </p:sp>
    </p:spTree>
    <p:extLst>
      <p:ext uri="{BB962C8B-B14F-4D97-AF65-F5344CB8AC3E}">
        <p14:creationId xmlns:p14="http://schemas.microsoft.com/office/powerpoint/2010/main" val="2170638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3244" y="710700"/>
            <a:ext cx="4622800" cy="462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565" y="853050"/>
            <a:ext cx="7245318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CLOUD TASK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HANDLES STATE</a:t>
            </a:r>
          </a:p>
        </p:txBody>
      </p:sp>
    </p:spTree>
    <p:extLst>
      <p:ext uri="{BB962C8B-B14F-4D97-AF65-F5344CB8AC3E}">
        <p14:creationId xmlns:p14="http://schemas.microsoft.com/office/powerpoint/2010/main" val="3914073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2509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4729" y="774479"/>
            <a:ext cx="3594542" cy="3594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6334" y="2835908"/>
            <a:ext cx="4314001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10253F"/>
                </a:solidFill>
                <a:latin typeface="Helvetica Neue Bold Condensed"/>
                <a:cs typeface="Helvetica Neue Bold Condensed"/>
              </a:rPr>
              <a:t>BATCH ON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CLOUDFOUNDRY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5682" y="693430"/>
            <a:ext cx="3453482" cy="345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5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9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7520" y="751713"/>
            <a:ext cx="3691300" cy="36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9565" y="863992"/>
            <a:ext cx="7245318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A BRIEF INTRO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 BATCH</a:t>
            </a:r>
          </a:p>
        </p:txBody>
      </p:sp>
    </p:spTree>
    <p:extLst>
      <p:ext uri="{BB962C8B-B14F-4D97-AF65-F5344CB8AC3E}">
        <p14:creationId xmlns:p14="http://schemas.microsoft.com/office/powerpoint/2010/main" val="2025945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oun_77920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09"/>
          <a:stretch/>
        </p:blipFill>
        <p:spPr>
          <a:xfrm>
            <a:off x="262744" y="260764"/>
            <a:ext cx="2594585" cy="20546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5611" y="2205949"/>
            <a:ext cx="7172779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D69827"/>
                </a:solidFill>
                <a:latin typeface="Helvetica Neue Bold Condensed"/>
                <a:cs typeface="Helvetica Neue Bold Condensed"/>
              </a:rPr>
              <a:t>Batch processing</a:t>
            </a:r>
            <a:r>
              <a:rPr lang="en-US" sz="3600" dirty="0">
                <a:latin typeface="Helvetica Neue Bold Condensed"/>
                <a:cs typeface="Helvetica Neue Bold Condensed"/>
              </a:rPr>
              <a:t>, … is defined as the </a:t>
            </a:r>
            <a:endParaRPr lang="en-US" sz="3600" dirty="0" smtClean="0">
              <a:latin typeface="Helvetica Neue Bold Condensed"/>
              <a:cs typeface="Helvetica Neue Bold Condensed"/>
            </a:endParaRPr>
          </a:p>
          <a:p>
            <a:r>
              <a:rPr lang="en-US" sz="3600" dirty="0" smtClean="0">
                <a:latin typeface="Helvetica Neue Bold Condensed"/>
                <a:cs typeface="Helvetica Neue Bold Condensed"/>
              </a:rPr>
              <a:t>processing </a:t>
            </a:r>
            <a:r>
              <a:rPr lang="en-US" sz="3600" dirty="0">
                <a:latin typeface="Helvetica Neue Bold Condensed"/>
                <a:cs typeface="Helvetica Neue Bold Condensed"/>
              </a:rPr>
              <a:t>of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 finite amount of data </a:t>
            </a:r>
          </a:p>
          <a:p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without </a:t>
            </a: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interaction or interruption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.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0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2444729" y="2026864"/>
              <a:ext cx="5562366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Helvetica Neue Bold Condensed"/>
                  <a:cs typeface="Helvetica Neue Bold Condensed"/>
                </a:rPr>
                <a:t>REPORT GENERATION</a:t>
              </a:r>
              <a:endParaRPr lang="en-US" sz="50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12000" dirty="0">
                <a:solidFill>
                  <a:srgbClr val="151A3C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6534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2444729" y="1917374"/>
              <a:ext cx="536987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Helvetica Neue Bold Condensed"/>
                  <a:cs typeface="Helvetica Neue Bold Condensed"/>
                </a:rPr>
                <a:t>ETL PROCESSING</a:t>
              </a:r>
              <a:endParaRPr lang="en-US" sz="60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4979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2444729" y="1917374"/>
              <a:ext cx="455733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Helvetica Neue Bold Condensed"/>
                  <a:cs typeface="Helvetica Neue Bold Condensed"/>
                </a:rPr>
                <a:t>DATA SCIENCE</a:t>
              </a:r>
              <a:endParaRPr lang="en-US" sz="60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3</a:t>
              </a:r>
              <a:endParaRPr lang="en-US" sz="12000" dirty="0">
                <a:solidFill>
                  <a:srgbClr val="151A3C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7460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2444729" y="1917374"/>
              <a:ext cx="301877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Helvetica Neue Bold Condensed"/>
                  <a:cs typeface="Helvetica Neue Bold Condensed"/>
                </a:rPr>
                <a:t>BIG DATA</a:t>
              </a:r>
              <a:endParaRPr lang="en-US" sz="60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425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7862" y="1565199"/>
            <a:ext cx="185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elimination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9041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3591170" y="2882326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6169953" y="858506"/>
            <a:ext cx="2575170" cy="3426489"/>
            <a:chOff x="1016000" y="1946588"/>
            <a:chExt cx="2575170" cy="3426489"/>
          </a:xfrm>
        </p:grpSpPr>
        <p:sp>
          <p:nvSpPr>
            <p:cNvPr id="6" name="Rectangle 5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Rectangle 8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ItemReader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ItemWriter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253713" y="2063022"/>
              <a:ext cx="9266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Step3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3351265" y="858506"/>
            <a:ext cx="2575170" cy="3426489"/>
          </a:xfrm>
          <a:prstGeom prst="rect">
            <a:avLst/>
          </a:prstGeom>
          <a:solidFill>
            <a:srgbClr val="AAFF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Gotham Book"/>
              <a:cs typeface="Gotham Book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88978" y="1507209"/>
            <a:ext cx="2115555" cy="2544917"/>
          </a:xfrm>
          <a:prstGeom prst="rect">
            <a:avLst/>
          </a:prstGeom>
          <a:solidFill>
            <a:srgbClr val="008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Gotham Book"/>
                <a:cs typeface="Gotham Book"/>
              </a:rPr>
              <a:t>Tasklet</a:t>
            </a:r>
            <a:endParaRPr lang="en-US" sz="2000" dirty="0">
              <a:latin typeface="Gotham Book"/>
              <a:cs typeface="Gotham Book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8978" y="974940"/>
            <a:ext cx="92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otham Book"/>
                <a:cs typeface="Gotham Book"/>
              </a:rPr>
              <a:t>Step2</a:t>
            </a:r>
            <a:endParaRPr lang="en-US" sz="2000" dirty="0">
              <a:latin typeface="Gotham Book"/>
              <a:cs typeface="Gotham Book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32577" y="858506"/>
            <a:ext cx="2575170" cy="3426489"/>
            <a:chOff x="1016000" y="1946588"/>
            <a:chExt cx="2575170" cy="3426489"/>
          </a:xfrm>
        </p:grpSpPr>
        <p:sp>
          <p:nvSpPr>
            <p:cNvPr id="20" name="Rectangle 19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Rectangle 22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ItemReader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ItemWriter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253713" y="2063022"/>
              <a:ext cx="900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26" name="Straight Arrow Connector 25"/>
          <p:cNvCxnSpPr>
            <a:endCxn id="20" idx="1"/>
          </p:cNvCxnSpPr>
          <p:nvPr/>
        </p:nvCxnSpPr>
        <p:spPr>
          <a:xfrm>
            <a:off x="90711" y="2571751"/>
            <a:ext cx="4418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3"/>
            <a:endCxn id="13" idx="1"/>
          </p:cNvCxnSpPr>
          <p:nvPr/>
        </p:nvCxnSpPr>
        <p:spPr>
          <a:xfrm>
            <a:off x="3107747" y="2571751"/>
            <a:ext cx="2435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3"/>
            <a:endCxn id="6" idx="1"/>
          </p:cNvCxnSpPr>
          <p:nvPr/>
        </p:nvCxnSpPr>
        <p:spPr>
          <a:xfrm>
            <a:off x="5926435" y="2571751"/>
            <a:ext cx="2435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41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1635" y="434179"/>
            <a:ext cx="3691300" cy="36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1710" y="3170569"/>
            <a:ext cx="7032694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CHALLENGES</a:t>
            </a:r>
            <a:r>
              <a:rPr lang="en-US" sz="5000" dirty="0" smtClean="0">
                <a:solidFill>
                  <a:srgbClr val="670101"/>
                </a:solidFill>
                <a:latin typeface="Helvetica Neue Bold Condensed"/>
                <a:cs typeface="Helvetica Neue Bold Condensed"/>
              </a:rPr>
              <a:t> OF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670101"/>
                </a:solidFill>
                <a:latin typeface="Helvetica Neue Bold Condensed"/>
                <a:cs typeface="Helvetica Neue Bold Condensed"/>
              </a:rPr>
              <a:t>BATCH ON CLOUDFOUNDRY</a:t>
            </a:r>
            <a:endParaRPr lang="en-US" sz="5000" dirty="0">
              <a:solidFill>
                <a:srgbClr val="67010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88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470" y="1771531"/>
            <a:ext cx="482740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latin typeface="Helvetica Neue Bold Condensed"/>
                <a:cs typeface="Helvetica Neue Bold Condensed"/>
              </a:rPr>
              <a:t>WHERE DO I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latin typeface="Helvetica Neue Bold Condensed"/>
                <a:cs typeface="Helvetica Neue Bold Condensed"/>
              </a:rPr>
              <a:t>GET </a:t>
            </a:r>
            <a:r>
              <a:rPr lang="en-US" sz="6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MY DATA?</a:t>
            </a:r>
            <a:endParaRPr lang="en-US" sz="6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icon_25092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1991" y="279346"/>
            <a:ext cx="4584809" cy="4584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35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2444729" y="2081609"/>
              <a:ext cx="5504711" cy="669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5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Helvetica Neue Bold Condensed"/>
                  <a:cs typeface="Helvetica Neue Bold Condensed"/>
                </a:rPr>
                <a:t>SERVICES FOR REMOTE</a:t>
              </a:r>
              <a:endParaRPr lang="en-US" sz="45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12000" dirty="0">
                <a:solidFill>
                  <a:srgbClr val="151A3C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8135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2444729" y="2133205"/>
              <a:ext cx="5423960" cy="605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Helvetica Neue Bold Condensed"/>
                  <a:cs typeface="Helvetica Neue Bold Condensed"/>
                </a:rPr>
                <a:t>GET IT WHEN YOU NEED IT</a:t>
              </a:r>
              <a:endParaRPr lang="en-US" sz="40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9060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470" y="3145841"/>
            <a:ext cx="789284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latin typeface="Helvetica Neue Bold Condensed"/>
                <a:cs typeface="Helvetica Neue Bold Condensed"/>
              </a:rPr>
              <a:t>HOW DO I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ORCHESTRATE MY JOBS?</a:t>
            </a:r>
            <a:endParaRPr lang="en-US" sz="6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icon_25092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3586" y="71316"/>
            <a:ext cx="3873214" cy="3873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24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067" y="875956"/>
            <a:ext cx="28905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TODAY</a:t>
            </a:r>
            <a:endParaRPr lang="en-US" sz="8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noun_15995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540"/>
          <a:stretch/>
        </p:blipFill>
        <p:spPr>
          <a:xfrm rot="930987">
            <a:off x="3653529" y="798241"/>
            <a:ext cx="4004758" cy="3462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72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96925" y="1157362"/>
            <a:ext cx="51223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10253F"/>
                </a:solidFill>
                <a:latin typeface="Helvetica Neue Bold Condensed"/>
                <a:cs typeface="Helvetica Neue Bold Condensed"/>
              </a:rPr>
              <a:t>THE </a:t>
            </a:r>
            <a:r>
              <a:rPr lang="en-US" sz="8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FUTURE</a:t>
            </a:r>
            <a:endParaRPr lang="en-US" sz="8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noun_229014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949" b="34676"/>
          <a:stretch/>
        </p:blipFill>
        <p:spPr>
          <a:xfrm flipH="1">
            <a:off x="329370" y="1905202"/>
            <a:ext cx="6370574" cy="28906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99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6287" y="260350"/>
            <a:ext cx="4622800" cy="462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565" y="3196223"/>
            <a:ext cx="7245318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</a:t>
            </a:r>
          </a:p>
        </p:txBody>
      </p:sp>
    </p:spTree>
    <p:extLst>
      <p:ext uri="{BB962C8B-B14F-4D97-AF65-F5344CB8AC3E}">
        <p14:creationId xmlns:p14="http://schemas.microsoft.com/office/powerpoint/2010/main" val="546961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87477" y="600736"/>
            <a:ext cx="7969046" cy="3942028"/>
            <a:chOff x="468007" y="628909"/>
            <a:chExt cx="7969046" cy="3942028"/>
          </a:xfrm>
        </p:grpSpPr>
        <p:sp>
          <p:nvSpPr>
            <p:cNvPr id="7" name="TextBox 6"/>
            <p:cNvSpPr txBox="1"/>
            <p:nvPr/>
          </p:nvSpPr>
          <p:spPr>
            <a:xfrm>
              <a:off x="468007" y="2970499"/>
              <a:ext cx="4389625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WARS AND</a:t>
              </a:r>
            </a:p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APP SERVERS</a:t>
              </a:r>
            </a:p>
          </p:txBody>
        </p:sp>
        <p:pic>
          <p:nvPicPr>
            <p:cNvPr id="8" name="Picture 7" descr="C:\Users\sdunn\Documents\Pivotal\brand\logo\project icons\spring-framework.png"/>
            <p:cNvPicPr>
              <a:picLocks noChangeAspect="1" noChangeArrowheads="1"/>
            </p:cNvPicPr>
            <p:nvPr/>
          </p:nvPicPr>
          <p:blipFill>
            <a:blip r:embed="rId4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025" y="628909"/>
              <a:ext cx="3942028" cy="3942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4270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14772</TotalTime>
  <Words>888</Words>
  <Application>Microsoft Macintosh PowerPoint</Application>
  <PresentationFormat>On-screen Show (16:9)</PresentationFormat>
  <Paragraphs>226</Paragraphs>
  <Slides>108</Slides>
  <Notes>16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0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More.  Stay Connected.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464</cp:revision>
  <dcterms:created xsi:type="dcterms:W3CDTF">2014-08-22T16:39:37Z</dcterms:created>
  <dcterms:modified xsi:type="dcterms:W3CDTF">2016-02-12T00:04:13Z</dcterms:modified>
</cp:coreProperties>
</file>